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hq6H6FLRsSC4Yh7mKUiVm0sVoN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B0421E-9B97-430C-90A7-3AB5DA2D2F3B}">
  <a:tblStyle styleId="{70B0421E-9B97-430C-90A7-3AB5DA2D2F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671337-98D1-4F5F-8A86-7BA9E508EFE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86"/>
    <p:restoredTop sz="94684"/>
  </p:normalViewPr>
  <p:slideViewPr>
    <p:cSldViewPr snapToGrid="0">
      <p:cViewPr varScale="1">
        <p:scale>
          <a:sx n="70" d="100"/>
          <a:sy n="70" d="100"/>
        </p:scale>
        <p:origin x="34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b7cb0430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cb7cb0430a_0_175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cb7cb0430a_0_175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7cb0430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cb7cb0430a_0_205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cb7cb0430a_0_205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b7cb0430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cb7cb0430a_0_233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cb7cb0430a_0_233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0bd37ea53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100bd37ea53_1_28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00bd37ea53_1_28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플랜은 다음과 같습니다. 전반부에는 스마트워치, 후반부에는 스마트폰 위주로 구현할 예정입니다. 구성원 별 대략적인 역할도 다음과 같이 정하였습니다.</a:t>
            </a:r>
            <a:endParaRPr/>
          </a:p>
        </p:txBody>
      </p:sp>
      <p:sp>
        <p:nvSpPr>
          <p:cNvPr id="335" name="Google Shape;335;p1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d371a662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fd371a662f_0_5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플랜은 다음과 같습니다. 전반부에는 스마트워치, 후반부에는 스마트폰 위주로 구현할 예정입니다. 구성원 별 대략적인 역할도 다음과 같이 정하였습니다.</a:t>
            </a:r>
            <a:endParaRPr/>
          </a:p>
        </p:txBody>
      </p:sp>
      <p:sp>
        <p:nvSpPr>
          <p:cNvPr id="348" name="Google Shape;348;gfd371a662f_0_5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 슬라이드는 </a:t>
            </a: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우리가 결국 어떤 문제를 해결하고 싶은지, 그 해결책으로 key idea가 뭔지를 간단명료하게 전달하는 페이지이다. (중요)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&lt;반드시 대본에 들어가여 하며 강조해야하는 내용&gt;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우리 서비스는 =&gt; 스트레스 상황에 놓여있는 사용자가 </a:t>
            </a:r>
            <a:r>
              <a:rPr lang="ko-KR" sz="1800" b="0" i="0" u="sng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직접적으로 녹음에 대해 신경쓰지 않아도</a:t>
            </a: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신체리듬(심박) 및 주변환경(소리)을 파악하여 적절한 상황을 판단하여 녹음기능을 수행. 하는 서비스 제공!!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0">
                <a:solidFill>
                  <a:srgbClr val="FF0000"/>
                </a:solidFill>
              </a:rPr>
              <a:t>(이것이 우리가 아이디어를 정한 이유이고 life immersive  한것이니까)</a:t>
            </a:r>
            <a:endParaRPr b="0">
              <a:solidFill>
                <a:srgbClr val="FF0000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360" name="Google Shape;360;p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2f76997d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f2f76997d7_0_3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다음은 저희가 프로젝트를 성공했다고 간주할 수 있는 기준을 말씀드리도록 하겠습니다.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A부터 C까지는 반드시 도달해야 할 핵심적인 사항입니다. 심박수를 제대로 측정하고, 해당 심박수로부터 스트레스 지수를 계산할 수 있어야 하며, 또한 스트레스 상황 검출에 대한 F1 score가 일정 수치를 넘겨야 합니다. 그리고 녹음, 전송, 저장 기능이 모두 잘 동작해야 합니다.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 sz="1100"/>
              <a:t>D부터 F까지는 UX 향상을 위한 추가 기능 구현을 할 경우에 적용할 기준입니다. 소리 크기 및 제스쳐를 통해 녹음할 상황을 구분할 수 있는지, 그리고 스마트폰 앱에서 유저의 편의성을 고려했는지 등의 조건이 추가됩니다</a:t>
            </a:r>
            <a:endParaRPr sz="1100"/>
          </a:p>
        </p:txBody>
      </p:sp>
      <p:sp>
        <p:nvSpPr>
          <p:cNvPr id="404" name="Google Shape;404;gf2f76997d7_0_3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d371a66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fd371a662f_0_2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fd371a662f_0_2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0" name="Google Shape;160;p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7cb0430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cb7cb0430a_0_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3" name="Google Shape;173;gcb7cb0430a_0_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0a192a97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00a192a979_0_1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90" name="Google Shape;190;g100a192a979_0_1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100" dirty="0"/>
          </a:p>
        </p:txBody>
      </p:sp>
      <p:sp>
        <p:nvSpPr>
          <p:cNvPr id="207" name="Google Shape;207;p1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6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23" y="230009"/>
            <a:ext cx="17222283" cy="951662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0591800" y="2041432"/>
            <a:ext cx="5585445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7851095"/>
            <a:ext cx="4141546" cy="49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"/>
          <p:cNvGrpSpPr/>
          <p:nvPr/>
        </p:nvGrpSpPr>
        <p:grpSpPr>
          <a:xfrm>
            <a:off x="-340728" y="2098660"/>
            <a:ext cx="6796434" cy="1367445"/>
            <a:chOff x="-340728" y="2098660"/>
            <a:chExt cx="6796434" cy="1367445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4277" y="209866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-340728" y="2435905"/>
              <a:ext cx="6184532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모바일 컴퓨팅과 응용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-35928" y="2108470"/>
            <a:ext cx="6491634" cy="1373444"/>
            <a:chOff x="-35928" y="2108470"/>
            <a:chExt cx="6491634" cy="1373444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4277" y="210847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 txBox="1"/>
            <p:nvPr/>
          </p:nvSpPr>
          <p:spPr>
            <a:xfrm>
              <a:off x="-35928" y="2445714"/>
              <a:ext cx="6184500" cy="10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모바일 컴퓨팅과 응용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11000" y="6352428"/>
            <a:ext cx="2639734" cy="263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43659" y="6352428"/>
            <a:ext cx="2776512" cy="277651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-280384" y="6311232"/>
            <a:ext cx="8763000" cy="224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sz="9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마음의 소리</a:t>
            </a:r>
            <a:endParaRPr sz="9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600199" y="8344809"/>
            <a:ext cx="4876801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 스트레스 ,  </a:t>
            </a:r>
            <a:r>
              <a:rPr lang="ko-KR" sz="2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걱정마세요</a:t>
            </a:r>
            <a:endParaRPr sz="2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cb7cb0430a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cb7cb0430a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cb7cb0430a_0_1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cb7cb0430a_0_175"/>
          <p:cNvSpPr txBox="1"/>
          <p:nvPr/>
        </p:nvSpPr>
        <p:spPr>
          <a:xfrm>
            <a:off x="1219827" y="1119022"/>
            <a:ext cx="13149900" cy="20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Challenges &amp; Solutions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cb7cb0430a_0_175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cb7cb0430a_0_175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cb7cb0430a_0_175"/>
          <p:cNvSpPr txBox="1"/>
          <p:nvPr/>
        </p:nvSpPr>
        <p:spPr>
          <a:xfrm>
            <a:off x="311463" y="4286601"/>
            <a:ext cx="14545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Stress Measurement from Wearable Photoplethysmographic Sensor using Heart Rate Variability Data</a:t>
            </a:r>
            <a:endParaRPr sz="2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Madhan Mohan,V Nagarajan ICCS, April, 2016</a:t>
            </a:r>
            <a:endParaRPr sz="15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gcb7cb0430a_0_175"/>
          <p:cNvSpPr txBox="1"/>
          <p:nvPr/>
        </p:nvSpPr>
        <p:spPr>
          <a:xfrm>
            <a:off x="311466" y="2820630"/>
            <a:ext cx="14545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Influence of mental stress on heart rate and heart rate variability</a:t>
            </a:r>
            <a:endParaRPr sz="23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Taelman</a:t>
            </a: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…, </a:t>
            </a:r>
            <a:r>
              <a:rPr lang="ko-KR" sz="1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4th European conference , 2009</a:t>
            </a:r>
            <a:endParaRPr sz="15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cb7cb0430a_0_175"/>
          <p:cNvSpPr txBox="1"/>
          <p:nvPr/>
        </p:nvSpPr>
        <p:spPr>
          <a:xfrm>
            <a:off x="311464" y="5701740"/>
            <a:ext cx="14545800" cy="4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LF: PPG data를 frequency domian으로 변환시켰을때 낮은 주파수영역의 넓이  (</a:t>
            </a: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0.04~0.15Hz)</a:t>
            </a:r>
            <a:endParaRPr sz="260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HF: PPG data를 frequency domian으로 변환시켰을때 높은 주파수영역의 넓이 </a:t>
            </a: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(0.15~0.4Hz)</a:t>
            </a:r>
            <a:endParaRPr sz="260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과거 연구동향 : </a:t>
            </a:r>
            <a:endParaRPr sz="2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현재 연구동향 :</a:t>
            </a:r>
            <a:endParaRPr sz="2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cb7cb0430a_0_175"/>
          <p:cNvSpPr txBox="1"/>
          <p:nvPr/>
        </p:nvSpPr>
        <p:spPr>
          <a:xfrm>
            <a:off x="311461" y="4962900"/>
            <a:ext cx="15790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Resolving Ambiguities in the LF/HF Ratio: LF-HF Scatter Plots for the Categorization of Mental and Physical Stress from HRV </a:t>
            </a:r>
            <a:endParaRPr sz="2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Wilhelm von Rosenberg</a:t>
            </a:r>
            <a:r>
              <a:rPr lang="ko-KR" sz="15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ICCS, April, 2017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cb7cb0430a_0_1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89135" y="7060395"/>
            <a:ext cx="5217675" cy="1117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cb7cb0430a_0_175"/>
          <p:cNvSpPr txBox="1"/>
          <p:nvPr/>
        </p:nvSpPr>
        <p:spPr>
          <a:xfrm>
            <a:off x="3207299" y="7469200"/>
            <a:ext cx="454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LF/HF ratio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7" name="Google Shape;257;gcb7cb0430a_0_1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80743" y="7071543"/>
            <a:ext cx="5217675" cy="1117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cb7cb0430a_0_175"/>
          <p:cNvSpPr txBox="1"/>
          <p:nvPr/>
        </p:nvSpPr>
        <p:spPr>
          <a:xfrm>
            <a:off x="12195648" y="7453386"/>
            <a:ext cx="361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stress level</a:t>
            </a:r>
            <a:endParaRPr sz="2100"/>
          </a:p>
        </p:txBody>
      </p:sp>
      <p:sp>
        <p:nvSpPr>
          <p:cNvPr id="259" name="Google Shape;259;gcb7cb0430a_0_175"/>
          <p:cNvSpPr/>
          <p:nvPr/>
        </p:nvSpPr>
        <p:spPr>
          <a:xfrm>
            <a:off x="8957992" y="7604325"/>
            <a:ext cx="10716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gcb7cb0430a_0_1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1105" y="8618562"/>
            <a:ext cx="5217675" cy="11176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cb7cb0430a_0_175"/>
          <p:cNvSpPr txBox="1"/>
          <p:nvPr/>
        </p:nvSpPr>
        <p:spPr>
          <a:xfrm>
            <a:off x="3126624" y="9061200"/>
            <a:ext cx="445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LF/HF ratio, RMSSD,RR..</a:t>
            </a: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gcb7cb0430a_0_1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92714" y="8629710"/>
            <a:ext cx="5217675" cy="111766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cb7cb0430a_0_175"/>
          <p:cNvSpPr txBox="1"/>
          <p:nvPr/>
        </p:nvSpPr>
        <p:spPr>
          <a:xfrm>
            <a:off x="12107619" y="9011553"/>
            <a:ext cx="361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stress level</a:t>
            </a:r>
            <a:endParaRPr sz="2100"/>
          </a:p>
        </p:txBody>
      </p:sp>
      <p:sp>
        <p:nvSpPr>
          <p:cNvPr id="264" name="Google Shape;264;gcb7cb0430a_0_175"/>
          <p:cNvSpPr/>
          <p:nvPr/>
        </p:nvSpPr>
        <p:spPr>
          <a:xfrm>
            <a:off x="8869963" y="9027362"/>
            <a:ext cx="1071600" cy="36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cb7cb0430a_0_175"/>
          <p:cNvSpPr/>
          <p:nvPr/>
        </p:nvSpPr>
        <p:spPr>
          <a:xfrm>
            <a:off x="16624909" y="7453386"/>
            <a:ext cx="1043700" cy="20439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cb7cb0430a_0_175"/>
          <p:cNvSpPr txBox="1"/>
          <p:nvPr/>
        </p:nvSpPr>
        <p:spPr>
          <a:xfrm>
            <a:off x="311461" y="3563123"/>
            <a:ext cx="16191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Application and limitation of frequency domain, </a:t>
            </a:r>
            <a:r>
              <a:rPr lang="ko-KR" sz="23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LF</a:t>
            </a:r>
            <a:r>
              <a:rPr lang="ko-KR" sz="23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sz="23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HF </a:t>
            </a:r>
            <a:r>
              <a:rPr lang="ko-KR" sz="23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 in heart rate variability as an acute </a:t>
            </a:r>
            <a:r>
              <a:rPr lang="ko-KR" sz="23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stress </a:t>
            </a:r>
            <a:r>
              <a:rPr lang="ko-KR" sz="23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23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Kim H KOO .., Age, 2014</a:t>
            </a:r>
            <a:endParaRPr sz="15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cb7cb0430a_0_175"/>
          <p:cNvSpPr txBox="1"/>
          <p:nvPr/>
        </p:nvSpPr>
        <p:spPr>
          <a:xfrm>
            <a:off x="8860511" y="7204055"/>
            <a:ext cx="1214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Mid-term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cb7cb0430a_0_175"/>
          <p:cNvSpPr txBox="1"/>
          <p:nvPr/>
        </p:nvSpPr>
        <p:spPr>
          <a:xfrm>
            <a:off x="8976213" y="8711266"/>
            <a:ext cx="84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cb7cb0430a_0_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cb7cb0430a_0_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cb7cb0430a_0_2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cb7cb0430a_0_205"/>
          <p:cNvSpPr txBox="1"/>
          <p:nvPr/>
        </p:nvSpPr>
        <p:spPr>
          <a:xfrm>
            <a:off x="1219827" y="1119022"/>
            <a:ext cx="13149900" cy="20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Challenges &amp; Solutions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cb7cb0430a_0_205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cb7cb0430a_0_205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cb7cb0430a_0_205"/>
          <p:cNvSpPr txBox="1"/>
          <p:nvPr/>
        </p:nvSpPr>
        <p:spPr>
          <a:xfrm>
            <a:off x="1656773" y="8507925"/>
            <a:ext cx="438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raw PPG data from watch sensor</a:t>
            </a:r>
            <a:r>
              <a:rPr lang="ko-KR" sz="2100"/>
              <a:t>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5 M 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1" name="Google Shape;281;gcb7cb0430a_0_2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038" y="5754748"/>
            <a:ext cx="2413599" cy="25985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gcb7cb0430a_0_2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773" y="6526638"/>
            <a:ext cx="720106" cy="830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gcb7cb0430a_0_2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7160" y="4420008"/>
            <a:ext cx="5217672" cy="48317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gcb7cb0430a_0_205"/>
          <p:cNvSpPr/>
          <p:nvPr/>
        </p:nvSpPr>
        <p:spPr>
          <a:xfrm>
            <a:off x="5462751" y="6835910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cb7cb0430a_0_205"/>
          <p:cNvSpPr txBox="1"/>
          <p:nvPr/>
        </p:nvSpPr>
        <p:spPr>
          <a:xfrm>
            <a:off x="6673468" y="9251807"/>
            <a:ext cx="47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Noise filtering w/ Butterworth Band pass filter</a:t>
            </a:r>
            <a:endParaRPr sz="1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gcb7cb0430a_0_205"/>
          <p:cNvPicPr preferRelativeResize="0"/>
          <p:nvPr/>
        </p:nvPicPr>
        <p:blipFill rotWithShape="1">
          <a:blip r:embed="rId9">
            <a:alphaModFix/>
          </a:blip>
          <a:srcRect l="4172" t="13921" r="44185" b="6574"/>
          <a:stretch/>
        </p:blipFill>
        <p:spPr>
          <a:xfrm>
            <a:off x="12913724" y="5196311"/>
            <a:ext cx="5007626" cy="32791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7" name="Google Shape;287;gcb7cb0430a_0_205"/>
          <p:cNvSpPr txBox="1"/>
          <p:nvPr/>
        </p:nvSpPr>
        <p:spPr>
          <a:xfrm>
            <a:off x="13879730" y="8531017"/>
            <a:ext cx="307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Peak detection from ROI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cb7cb0430a_0_205"/>
          <p:cNvSpPr/>
          <p:nvPr/>
        </p:nvSpPr>
        <p:spPr>
          <a:xfrm>
            <a:off x="1856752" y="6835910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cb7cb0430a_0_205"/>
          <p:cNvSpPr/>
          <p:nvPr/>
        </p:nvSpPr>
        <p:spPr>
          <a:xfrm>
            <a:off x="12049447" y="6835907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cb7cb0430a_0_205"/>
          <p:cNvSpPr txBox="1"/>
          <p:nvPr/>
        </p:nvSpPr>
        <p:spPr>
          <a:xfrm>
            <a:off x="11885974" y="4420008"/>
            <a:ext cx="260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ROI(Region of Interest)</a:t>
            </a:r>
            <a:endParaRPr sz="1800" b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1" name="Google Shape;291;gcb7cb0430a_0_205"/>
          <p:cNvCxnSpPr/>
          <p:nvPr/>
        </p:nvCxnSpPr>
        <p:spPr>
          <a:xfrm rot="5400000" flipH="1">
            <a:off x="11933593" y="5434007"/>
            <a:ext cx="1902900" cy="900900"/>
          </a:xfrm>
          <a:prstGeom prst="curvedConnector3">
            <a:avLst>
              <a:gd name="adj1" fmla="val 4395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2" name="Google Shape;292;gcb7cb0430a_0_205"/>
          <p:cNvSpPr/>
          <p:nvPr/>
        </p:nvSpPr>
        <p:spPr>
          <a:xfrm>
            <a:off x="13053525" y="6835907"/>
            <a:ext cx="909000" cy="9090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cb7cb0430a_0_205"/>
          <p:cNvSpPr txBox="1"/>
          <p:nvPr/>
        </p:nvSpPr>
        <p:spPr>
          <a:xfrm>
            <a:off x="408271" y="7477792"/>
            <a:ext cx="1544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raw_PPG.txt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4" name="Google Shape;294;gcb7cb0430a_0_205"/>
          <p:cNvCxnSpPr/>
          <p:nvPr/>
        </p:nvCxnSpPr>
        <p:spPr>
          <a:xfrm>
            <a:off x="6853085" y="4299154"/>
            <a:ext cx="4578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95" name="Google Shape;295;gcb7cb0430a_0_205"/>
          <p:cNvSpPr txBox="1"/>
          <p:nvPr/>
        </p:nvSpPr>
        <p:spPr>
          <a:xfrm>
            <a:off x="8879223" y="3925629"/>
            <a:ext cx="65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5M</a:t>
            </a:r>
            <a:endParaRPr sz="1500" b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6" name="Google Shape;296;gcb7cb0430a_0_20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3612" y="3099903"/>
            <a:ext cx="5217675" cy="1117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cb7cb0430a_0_205"/>
          <p:cNvSpPr txBox="1"/>
          <p:nvPr/>
        </p:nvSpPr>
        <p:spPr>
          <a:xfrm>
            <a:off x="1222069" y="3475489"/>
            <a:ext cx="4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calculate LF and HF?</a:t>
            </a:r>
            <a:endParaRPr sz="2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cb7cb0430a_0_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2" y="3099903"/>
            <a:ext cx="5217675" cy="111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cb7cb0430a_0_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b7cb0430a_0_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cb7cb0430a_0_2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cb7cb0430a_0_233"/>
          <p:cNvSpPr txBox="1"/>
          <p:nvPr/>
        </p:nvSpPr>
        <p:spPr>
          <a:xfrm>
            <a:off x="1219827" y="1119022"/>
            <a:ext cx="13149900" cy="20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Challenges &amp; Solutions(cont’d)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cb7cb0430a_0_233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200"/>
              <a:t>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cb7cb0430a_0_233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cb7cb0430a_0_233"/>
          <p:cNvSpPr txBox="1"/>
          <p:nvPr/>
        </p:nvSpPr>
        <p:spPr>
          <a:xfrm>
            <a:off x="1222069" y="3475489"/>
            <a:ext cx="4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calculate LF and HF?</a:t>
            </a:r>
            <a:endParaRPr sz="2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cb7cb0430a_0_233"/>
          <p:cNvSpPr txBox="1"/>
          <p:nvPr/>
        </p:nvSpPr>
        <p:spPr>
          <a:xfrm>
            <a:off x="2938269" y="8950403"/>
            <a:ext cx="384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 uncertain peak point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cb7cb0430a_0_233"/>
          <p:cNvSpPr txBox="1"/>
          <p:nvPr/>
        </p:nvSpPr>
        <p:spPr>
          <a:xfrm>
            <a:off x="12115552" y="9533652"/>
            <a:ext cx="47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 Area of LF &amp; HF for 5M</a:t>
            </a:r>
            <a:endParaRPr sz="1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cb7cb0430a_0_233"/>
          <p:cNvSpPr/>
          <p:nvPr/>
        </p:nvSpPr>
        <p:spPr>
          <a:xfrm>
            <a:off x="9289613" y="6703617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gcb7cb0430a_0_2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3613" y="4784946"/>
            <a:ext cx="7649243" cy="40553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gcb7cb0430a_0_233" descr="What are HRV Frequency Measurements (LF, HF, LF/HF) - Elite HRV Knowledge  Bas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22928" y="4448253"/>
            <a:ext cx="6550804" cy="49483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00bd37ea53_1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00bd37ea53_1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00bd37ea53_1_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00bd37ea53_1_28"/>
          <p:cNvSpPr txBox="1"/>
          <p:nvPr/>
        </p:nvSpPr>
        <p:spPr>
          <a:xfrm>
            <a:off x="1219827" y="1119022"/>
            <a:ext cx="13149900" cy="20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Challenges &amp; Solutions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00bd37ea53_1_28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200"/>
              <a:t>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00bd37ea53_1_28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100bd37ea53_1_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612" y="3099903"/>
            <a:ext cx="5217675" cy="111766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00bd37ea53_1_28"/>
          <p:cNvSpPr txBox="1"/>
          <p:nvPr/>
        </p:nvSpPr>
        <p:spPr>
          <a:xfrm>
            <a:off x="1222069" y="3475489"/>
            <a:ext cx="4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calculate LF and HF?</a:t>
            </a:r>
            <a:endParaRPr sz="2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29" name="Google Shape;329;g100bd37ea53_1_28"/>
          <p:cNvGraphicFramePr/>
          <p:nvPr>
            <p:extLst>
              <p:ext uri="{D42A27DB-BD31-4B8C-83A1-F6EECF244321}">
                <p14:modId xmlns:p14="http://schemas.microsoft.com/office/powerpoint/2010/main" val="3078843209"/>
              </p:ext>
            </p:extLst>
          </p:nvPr>
        </p:nvGraphicFramePr>
        <p:xfrm>
          <a:off x="1033625" y="4487425"/>
          <a:ext cx="11739400" cy="5250875"/>
        </p:xfrm>
        <a:graphic>
          <a:graphicData uri="http://schemas.openxmlformats.org/drawingml/2006/table">
            <a:tbl>
              <a:tblPr>
                <a:noFill/>
                <a:tableStyleId>{70B0421E-9B97-430C-90A7-3AB5DA2D2F3B}</a:tableStyleId>
              </a:tblPr>
              <a:tblGrid>
                <a:gridCol w="5855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8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900" b="1" dirty="0"/>
                        <a:t>교감신경</a:t>
                      </a:r>
                      <a:endParaRPr sz="2900" b="1" dirty="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900" b="1" dirty="0"/>
                        <a:t>(</a:t>
                      </a:r>
                      <a:r>
                        <a:rPr lang="ko-KR" sz="2900" b="1" dirty="0" err="1"/>
                        <a:t>sympathetic</a:t>
                      </a:r>
                      <a:r>
                        <a:rPr lang="ko-KR" sz="2900" b="1" dirty="0"/>
                        <a:t> </a:t>
                      </a:r>
                      <a:r>
                        <a:rPr lang="ko-KR" sz="2900" b="1" dirty="0" err="1"/>
                        <a:t>nerve</a:t>
                      </a:r>
                      <a:r>
                        <a:rPr lang="ko-KR" sz="2900" b="1" dirty="0"/>
                        <a:t> </a:t>
                      </a:r>
                      <a:r>
                        <a:rPr lang="ko-KR" sz="2900" b="1" dirty="0" err="1"/>
                        <a:t>system</a:t>
                      </a:r>
                      <a:r>
                        <a:rPr lang="ko-KR" sz="2900" b="1" dirty="0"/>
                        <a:t>, SNS)</a:t>
                      </a:r>
                      <a:endParaRPr sz="2900" b="1" dirty="0"/>
                    </a:p>
                  </a:txBody>
                  <a:tcPr marL="91450" marR="91450" marT="45725" marB="45725">
                    <a:lnL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/>
                        <a:t>부교감 신경</a:t>
                      </a:r>
                      <a:endParaRPr sz="2800" b="1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/>
                        <a:t>(Parasympathetic nervous system, PSNS)</a:t>
                      </a:r>
                      <a:endParaRPr sz="2800" b="1"/>
                    </a:p>
                  </a:txBody>
                  <a:tcPr marL="91450" marR="91450" marT="45725" marB="45725">
                    <a:lnL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30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2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100" dirty="0"/>
                        <a:t>음식을 구하고</a:t>
                      </a:r>
                      <a:endParaRPr sz="3100" dirty="0"/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100" dirty="0"/>
                        <a:t>위험한 약탈자를 피하고</a:t>
                      </a:r>
                      <a:endParaRPr sz="3100" dirty="0"/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100" dirty="0"/>
                        <a:t>적에 대한 방어를 </a:t>
                      </a:r>
                      <a:r>
                        <a:rPr lang="ko-KR" sz="3100" dirty="0" err="1"/>
                        <a:t>할때</a:t>
                      </a:r>
                      <a:r>
                        <a:rPr lang="ko-KR" sz="3100" dirty="0"/>
                        <a:t> 활성화</a:t>
                      </a:r>
                      <a:endParaRPr sz="3100" dirty="0"/>
                    </a:p>
                  </a:txBody>
                  <a:tcPr marL="91450" marR="91450" marT="45725" marB="45725">
                    <a:lnL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100"/>
                        <a:t>몸에 연료를 제공하여 </a:t>
                      </a:r>
                      <a:endParaRPr sz="3100"/>
                    </a:p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100"/>
                        <a:t>체온유지를 하고 재생을 준비</a:t>
                      </a:r>
                      <a:endParaRPr sz="3100"/>
                    </a:p>
                  </a:txBody>
                  <a:tcPr marL="91450" marR="91450" marT="45725" marB="45725">
                    <a:lnL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30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100"/>
                        <a:t>Low frequency(LF) 영역을 관할</a:t>
                      </a:r>
                      <a:endParaRPr sz="3100"/>
                    </a:p>
                  </a:txBody>
                  <a:tcPr marL="91450" marR="91450" marT="45725" marB="45725">
                    <a:lnL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100" dirty="0" err="1"/>
                        <a:t>High</a:t>
                      </a:r>
                      <a:r>
                        <a:rPr lang="ko-KR" sz="3100" dirty="0"/>
                        <a:t> </a:t>
                      </a:r>
                      <a:r>
                        <a:rPr lang="ko-KR" sz="3100" dirty="0" err="1"/>
                        <a:t>frequency</a:t>
                      </a:r>
                      <a:r>
                        <a:rPr lang="ko-KR" sz="3100" dirty="0"/>
                        <a:t>(HF) 영역을 관할</a:t>
                      </a:r>
                      <a:endParaRPr sz="3100" dirty="0"/>
                    </a:p>
                  </a:txBody>
                  <a:tcPr marL="91450" marR="91450" marT="45725" marB="45725">
                    <a:lnL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ED7D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0" name="Google Shape;330;g100bd37ea53_1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8143" y="4487424"/>
            <a:ext cx="4476150" cy="52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00bd37ea53_1_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5923" y="3176688"/>
            <a:ext cx="4476150" cy="96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5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5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/>
              <a:t>12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5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85E671-649D-5C4B-92FB-6105220BA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34" y="3188693"/>
            <a:ext cx="18065932" cy="64278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fd371a662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fd371a662f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fd371a662f_0_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fd371a662f_0_57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fd371a662f_0_57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/>
              <a:t>13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fd371a662f_0_57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6" name="Google Shape;356;gfd371a662f_0_57"/>
          <p:cNvGraphicFramePr/>
          <p:nvPr>
            <p:extLst>
              <p:ext uri="{D42A27DB-BD31-4B8C-83A1-F6EECF244321}">
                <p14:modId xmlns:p14="http://schemas.microsoft.com/office/powerpoint/2010/main" val="1481142677"/>
              </p:ext>
            </p:extLst>
          </p:nvPr>
        </p:nvGraphicFramePr>
        <p:xfrm>
          <a:off x="422825" y="3236062"/>
          <a:ext cx="17442350" cy="6419825"/>
        </p:xfrm>
        <a:graphic>
          <a:graphicData uri="http://schemas.openxmlformats.org/drawingml/2006/table">
            <a:tbl>
              <a:tblPr>
                <a:noFill/>
                <a:tableStyleId>{37671337-98D1-4F5F-8A86-7BA9E508EFEA}</a:tableStyleId>
              </a:tblPr>
              <a:tblGrid>
                <a:gridCol w="29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9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구분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Contribution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Future plan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표재우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Watch + Mobile App 시스템 구조 설계 / UI 구현</a:t>
                      </a:r>
                      <a:endParaRPr sz="260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Watch → Mobile 데이터 전송 구현</a:t>
                      </a:r>
                      <a:endParaRPr sz="26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Visualization</a:t>
                      </a:r>
                      <a:endParaRPr sz="260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600">
                          <a:solidFill>
                            <a:schemeClr val="dk1"/>
                          </a:solidFill>
                        </a:rPr>
                        <a:t>Additional Features</a:t>
                      </a:r>
                      <a:endParaRPr sz="26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이동욱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HRV → Stress Study 및 Data 확보</a:t>
                      </a:r>
                      <a:endParaRPr sz="260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PPG → Stress Data 모델 구현</a:t>
                      </a:r>
                      <a:endParaRPr sz="26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600">
                          <a:solidFill>
                            <a:schemeClr val="dk1"/>
                          </a:solidFill>
                        </a:rPr>
                        <a:t>HRV → Stress 모델 정교화</a:t>
                      </a:r>
                      <a:endParaRPr sz="2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600">
                          <a:solidFill>
                            <a:schemeClr val="dk1"/>
                          </a:solidFill>
                        </a:rPr>
                        <a:t>Additional Features</a:t>
                      </a:r>
                      <a:endParaRPr sz="26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박지상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PPG 데이터 센싱 / 음성 녹음 구현</a:t>
                      </a:r>
                      <a:endParaRPr sz="260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Stress 지수 및 음성 Visualization </a:t>
                      </a:r>
                      <a:endParaRPr sz="26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Sensing Control</a:t>
                      </a:r>
                      <a:endParaRPr sz="260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Additional Features</a:t>
                      </a:r>
                      <a:endParaRPr sz="26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 dirty="0"/>
                        <a:t>정재윤</a:t>
                      </a:r>
                      <a:endParaRPr sz="2600" b="1" dirty="0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/>
                        <a:t>PPG Raw Data LF/HF Processing 구현</a:t>
                      </a:r>
                      <a:endParaRPr sz="260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600">
                          <a:solidFill>
                            <a:schemeClr val="dk1"/>
                          </a:solidFill>
                        </a:rPr>
                        <a:t>PPG → Stress Data 모델 구현</a:t>
                      </a:r>
                      <a:endParaRPr sz="26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</a:t>
                      </a:r>
                      <a:r>
                        <a:rPr lang="ko-KR" sz="2600" dirty="0" err="1"/>
                        <a:t>Raw</a:t>
                      </a:r>
                      <a:r>
                        <a:rPr lang="ko-KR" sz="2600" dirty="0"/>
                        <a:t> Data Processing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Additional</a:t>
                      </a:r>
                      <a:r>
                        <a:rPr lang="ko-KR" sz="2600" dirty="0"/>
                        <a:t> </a:t>
                      </a:r>
                      <a:r>
                        <a:rPr lang="ko-KR" sz="2600" dirty="0" err="1"/>
                        <a:t>Features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Delivery</a:t>
            </a:r>
            <a:endParaRPr/>
          </a:p>
        </p:txBody>
      </p:sp>
      <p:pic>
        <p:nvPicPr>
          <p:cNvPr id="365" name="Google Shape;36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88165" y="3889639"/>
            <a:ext cx="4476124" cy="44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696237" y="5696383"/>
            <a:ext cx="2152429" cy="215242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367" name="Google Shape;367;p12"/>
          <p:cNvGrpSpPr/>
          <p:nvPr/>
        </p:nvGrpSpPr>
        <p:grpSpPr>
          <a:xfrm>
            <a:off x="6362752" y="5295900"/>
            <a:ext cx="2819400" cy="2819400"/>
            <a:chOff x="11125200" y="4967540"/>
            <a:chExt cx="2819400" cy="2819400"/>
          </a:xfrm>
        </p:grpSpPr>
        <p:sp>
          <p:nvSpPr>
            <p:cNvPr id="368" name="Google Shape;368;p12"/>
            <p:cNvSpPr/>
            <p:nvPr/>
          </p:nvSpPr>
          <p:spPr>
            <a:xfrm>
              <a:off x="11503060" y="5345400"/>
              <a:ext cx="2063680" cy="2063680"/>
            </a:xfrm>
            <a:prstGeom prst="ellipse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1125200" y="4967540"/>
              <a:ext cx="2819400" cy="2819400"/>
            </a:xfrm>
            <a:custGeom>
              <a:avLst/>
              <a:gdLst/>
              <a:ahLst/>
              <a:cxnLst/>
              <a:rect l="l" t="t" r="r" b="b"/>
              <a:pathLst>
                <a:path w="2819400" h="2819400" extrusionOk="0">
                  <a:moveTo>
                    <a:pt x="1409700" y="377860"/>
                  </a:moveTo>
                  <a:cubicBezTo>
                    <a:pt x="839831" y="377860"/>
                    <a:pt x="377860" y="839831"/>
                    <a:pt x="377860" y="1409700"/>
                  </a:cubicBezTo>
                  <a:cubicBezTo>
                    <a:pt x="377860" y="1979569"/>
                    <a:pt x="839831" y="2441540"/>
                    <a:pt x="1409700" y="2441540"/>
                  </a:cubicBezTo>
                  <a:cubicBezTo>
                    <a:pt x="1979569" y="2441540"/>
                    <a:pt x="2441540" y="1979569"/>
                    <a:pt x="2441540" y="1409700"/>
                  </a:cubicBezTo>
                  <a:cubicBezTo>
                    <a:pt x="2441540" y="839831"/>
                    <a:pt x="1979569" y="377860"/>
                    <a:pt x="1409700" y="377860"/>
                  </a:cubicBezTo>
                  <a:close/>
                  <a:moveTo>
                    <a:pt x="0" y="0"/>
                  </a:moveTo>
                  <a:lnTo>
                    <a:pt x="2819400" y="0"/>
                  </a:lnTo>
                  <a:lnTo>
                    <a:pt x="2819400" y="2819400"/>
                  </a:lnTo>
                  <a:lnTo>
                    <a:pt x="0" y="2819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0" name="Google Shape;370;p12"/>
          <p:cNvCxnSpPr/>
          <p:nvPr/>
        </p:nvCxnSpPr>
        <p:spPr>
          <a:xfrm rot="10800000" flipH="1">
            <a:off x="5156992" y="6098986"/>
            <a:ext cx="1800595" cy="160214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371;p12"/>
          <p:cNvCxnSpPr/>
          <p:nvPr/>
        </p:nvCxnSpPr>
        <p:spPr>
          <a:xfrm rot="10800000" flipH="1">
            <a:off x="5029305" y="7705938"/>
            <a:ext cx="2971695" cy="25424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2"/>
          <p:cNvCxnSpPr/>
          <p:nvPr/>
        </p:nvCxnSpPr>
        <p:spPr>
          <a:xfrm>
            <a:off x="6934200" y="6127701"/>
            <a:ext cx="0" cy="220817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2"/>
          <p:cNvCxnSpPr/>
          <p:nvPr/>
        </p:nvCxnSpPr>
        <p:spPr>
          <a:xfrm>
            <a:off x="6972180" y="7112554"/>
            <a:ext cx="0" cy="220817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12"/>
          <p:cNvCxnSpPr/>
          <p:nvPr/>
        </p:nvCxnSpPr>
        <p:spPr>
          <a:xfrm>
            <a:off x="8534400" y="6033585"/>
            <a:ext cx="0" cy="29703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12"/>
          <p:cNvCxnSpPr/>
          <p:nvPr/>
        </p:nvCxnSpPr>
        <p:spPr>
          <a:xfrm>
            <a:off x="8534400" y="7124700"/>
            <a:ext cx="0" cy="251355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12"/>
          <p:cNvSpPr/>
          <p:nvPr/>
        </p:nvSpPr>
        <p:spPr>
          <a:xfrm>
            <a:off x="10458816" y="5498881"/>
            <a:ext cx="2060736" cy="2060736"/>
          </a:xfrm>
          <a:custGeom>
            <a:avLst/>
            <a:gdLst/>
            <a:ahLst/>
            <a:cxnLst/>
            <a:rect l="l" t="t" r="r" b="b"/>
            <a:pathLst>
              <a:path w="2060736" h="2060736" extrusionOk="0">
                <a:moveTo>
                  <a:pt x="1038429" y="15198"/>
                </a:moveTo>
                <a:cubicBezTo>
                  <a:pt x="478072" y="15198"/>
                  <a:pt x="23812" y="469458"/>
                  <a:pt x="23812" y="1029815"/>
                </a:cubicBezTo>
                <a:cubicBezTo>
                  <a:pt x="23812" y="1590172"/>
                  <a:pt x="478072" y="2044432"/>
                  <a:pt x="1038429" y="2044432"/>
                </a:cubicBezTo>
                <a:cubicBezTo>
                  <a:pt x="1598786" y="2044432"/>
                  <a:pt x="2053046" y="1590172"/>
                  <a:pt x="2053046" y="1029815"/>
                </a:cubicBezTo>
                <a:cubicBezTo>
                  <a:pt x="2053046" y="469458"/>
                  <a:pt x="1598786" y="15198"/>
                  <a:pt x="1038429" y="15198"/>
                </a:cubicBezTo>
                <a:close/>
                <a:moveTo>
                  <a:pt x="1030368" y="0"/>
                </a:moveTo>
                <a:cubicBezTo>
                  <a:pt x="1599425" y="0"/>
                  <a:pt x="2060736" y="461311"/>
                  <a:pt x="2060736" y="1030368"/>
                </a:cubicBezTo>
                <a:cubicBezTo>
                  <a:pt x="2060736" y="1599425"/>
                  <a:pt x="1599425" y="2060736"/>
                  <a:pt x="1030368" y="2060736"/>
                </a:cubicBezTo>
                <a:cubicBezTo>
                  <a:pt x="461311" y="2060736"/>
                  <a:pt x="0" y="1599425"/>
                  <a:pt x="0" y="1030368"/>
                </a:cubicBezTo>
                <a:cubicBezTo>
                  <a:pt x="0" y="461311"/>
                  <a:pt x="461311" y="0"/>
                  <a:pt x="10303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chemeClr val="dk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6743556" y="5676704"/>
            <a:ext cx="2060736" cy="2060736"/>
          </a:xfrm>
          <a:prstGeom prst="ellipse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12"/>
          <p:cNvCxnSpPr/>
          <p:nvPr/>
        </p:nvCxnSpPr>
        <p:spPr>
          <a:xfrm>
            <a:off x="7664841" y="7218881"/>
            <a:ext cx="6127359" cy="1606611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9" name="Google Shape;379;p12"/>
          <p:cNvGrpSpPr/>
          <p:nvPr/>
        </p:nvGrpSpPr>
        <p:grpSpPr>
          <a:xfrm>
            <a:off x="7253132" y="6224381"/>
            <a:ext cx="1058991" cy="1005097"/>
            <a:chOff x="6013997" y="3563989"/>
            <a:chExt cx="1058991" cy="1005097"/>
          </a:xfrm>
        </p:grpSpPr>
        <p:sp>
          <p:nvSpPr>
            <p:cNvPr id="380" name="Google Shape;380;p12"/>
            <p:cNvSpPr/>
            <p:nvPr/>
          </p:nvSpPr>
          <p:spPr>
            <a:xfrm>
              <a:off x="6013997" y="3563989"/>
              <a:ext cx="1058991" cy="10050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87159" y="3724345"/>
              <a:ext cx="712665" cy="7126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12"/>
          <p:cNvSpPr/>
          <p:nvPr/>
        </p:nvSpPr>
        <p:spPr>
          <a:xfrm>
            <a:off x="7301196" y="6264062"/>
            <a:ext cx="956096" cy="956096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12"/>
          <p:cNvCxnSpPr/>
          <p:nvPr/>
        </p:nvCxnSpPr>
        <p:spPr>
          <a:xfrm rot="10800000" flipH="1">
            <a:off x="7577164" y="3339581"/>
            <a:ext cx="5586805" cy="2970044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12"/>
          <p:cNvSpPr/>
          <p:nvPr/>
        </p:nvSpPr>
        <p:spPr>
          <a:xfrm>
            <a:off x="11451454" y="3076134"/>
            <a:ext cx="5801182" cy="5801182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13251283" y="4047378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1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13:00~13:10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13251283" y="4519782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2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13:10~13:23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2"/>
          <p:cNvSpPr txBox="1"/>
          <p:nvPr/>
        </p:nvSpPr>
        <p:spPr>
          <a:xfrm>
            <a:off x="13251283" y="4985044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3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13:42~13:49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13251283" y="5484154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업로드 중..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12"/>
          <p:cNvGrpSpPr/>
          <p:nvPr/>
        </p:nvGrpSpPr>
        <p:grpSpPr>
          <a:xfrm>
            <a:off x="13279961" y="7833061"/>
            <a:ext cx="1449045" cy="292388"/>
            <a:chOff x="8480675" y="8222301"/>
            <a:chExt cx="1449045" cy="292388"/>
          </a:xfrm>
        </p:grpSpPr>
        <p:sp>
          <p:nvSpPr>
            <p:cNvPr id="390" name="Google Shape;390;p12"/>
            <p:cNvSpPr txBox="1"/>
            <p:nvPr/>
          </p:nvSpPr>
          <p:spPr>
            <a:xfrm>
              <a:off x="8494822" y="8222301"/>
              <a:ext cx="1434898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13:40 – 32 dB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2"/>
            <p:cNvSpPr txBox="1"/>
            <p:nvPr/>
          </p:nvSpPr>
          <p:spPr>
            <a:xfrm>
              <a:off x="8480675" y="8390112"/>
              <a:ext cx="1184986" cy="1077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12"/>
          <p:cNvSpPr txBox="1"/>
          <p:nvPr/>
        </p:nvSpPr>
        <p:spPr>
          <a:xfrm>
            <a:off x="13284403" y="5991643"/>
            <a:ext cx="2107457" cy="201593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Today’s Daily stress variation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Yesterday happening hours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90350" y="6490753"/>
            <a:ext cx="784275" cy="7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412930" y="6503746"/>
            <a:ext cx="715618" cy="71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639293" y="3267085"/>
            <a:ext cx="5404119" cy="540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8449" y="2966452"/>
            <a:ext cx="1362901" cy="13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728563">
            <a:off x="2993010" y="3188507"/>
            <a:ext cx="1362901" cy="13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0200"/>
              <a:t>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2"/>
          <p:cNvSpPr txBox="1"/>
          <p:nvPr/>
        </p:nvSpPr>
        <p:spPr>
          <a:xfrm>
            <a:off x="14532141" y="261897"/>
            <a:ext cx="24383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f2f76997d7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f2f76997d7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f2f76997d7_0_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f2f76997d7_0_32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Criteria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f2f76997d7_0_32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0200"/>
              <a:t>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f2f76997d7_0_32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260A17-9EBF-FE4A-BF37-61B453C24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101" y="2830058"/>
            <a:ext cx="14357797" cy="70740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"/>
          <p:cNvSpPr/>
          <p:nvPr/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rgbClr val="F3EF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5" name="Google Shape;435;p16"/>
          <p:cNvSpPr/>
          <p:nvPr/>
        </p:nvSpPr>
        <p:spPr>
          <a:xfrm>
            <a:off x="4627407" y="0"/>
            <a:ext cx="3794584" cy="10287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4388362" y="0"/>
            <a:ext cx="3729483" cy="10287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37" name="Google Shape;437;p16" descr="Question mark on green pastel background"/>
          <p:cNvPicPr preferRelativeResize="0"/>
          <p:nvPr/>
        </p:nvPicPr>
        <p:blipFill rotWithShape="1">
          <a:blip r:embed="rId3">
            <a:alphaModFix/>
          </a:blip>
          <a:srcRect l="41530" r="1537"/>
          <a:stretch/>
        </p:blipFill>
        <p:spPr>
          <a:xfrm>
            <a:off x="-2260" y="10"/>
            <a:ext cx="7808926" cy="10286990"/>
          </a:xfrm>
          <a:custGeom>
            <a:avLst/>
            <a:gdLst/>
            <a:ahLst/>
            <a:cxnLst/>
            <a:rect l="l" t="t" r="r" b="b"/>
            <a:pathLst>
              <a:path w="5205951" h="6858000" extrusionOk="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38" name="Google Shape;438;p16"/>
          <p:cNvSpPr/>
          <p:nvPr/>
        </p:nvSpPr>
        <p:spPr>
          <a:xfrm>
            <a:off x="3538608" y="0"/>
            <a:ext cx="4268058" cy="10287000"/>
          </a:xfrm>
          <a:custGeom>
            <a:avLst/>
            <a:gdLst/>
            <a:ahLst/>
            <a:cxnLst/>
            <a:rect l="l" t="t" r="r" b="b"/>
            <a:pathLst>
              <a:path w="2845372" h="6858000" extrusionOk="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6"/>
          <p:cNvSpPr txBox="1"/>
          <p:nvPr/>
        </p:nvSpPr>
        <p:spPr>
          <a:xfrm>
            <a:off x="12115800" y="4358670"/>
            <a:ext cx="11582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d371a662f_0_26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fd371a662f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fd371a662f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fd371a662f_0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fd371a662f_0_26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latin typeface="Calibri"/>
                <a:ea typeface="Calibri"/>
                <a:cs typeface="Calibri"/>
                <a:sym typeface="Calibri"/>
              </a:rPr>
              <a:t>Proposal Feedback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fd371a662f_0_26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fd371a662f_0_26"/>
          <p:cNvSpPr txBox="1"/>
          <p:nvPr/>
        </p:nvSpPr>
        <p:spPr>
          <a:xfrm>
            <a:off x="902699" y="3475797"/>
            <a:ext cx="14994600" cy="51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-"/>
            </a:pPr>
            <a:r>
              <a:rPr lang="ko-KR" sz="3200" dirty="0" err="1">
                <a:latin typeface="Calibri"/>
                <a:ea typeface="Calibri"/>
                <a:cs typeface="Calibri"/>
                <a:sym typeface="Calibri"/>
              </a:rPr>
              <a:t>False</a:t>
            </a: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 dirty="0" err="1"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 (스트레스 상황이 아님에도 녹음이 되는 경우)</a:t>
            </a:r>
            <a:r>
              <a:rPr lang="ko-KR" sz="3200" dirty="0" err="1"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 줄이는 방법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-"/>
            </a:pPr>
            <a:r>
              <a:rPr lang="ko-KR" sz="3200" dirty="0" err="1">
                <a:latin typeface="Calibri"/>
                <a:ea typeface="Calibri"/>
                <a:cs typeface="Calibri"/>
                <a:sym typeface="Calibri"/>
              </a:rPr>
              <a:t>False</a:t>
            </a: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200" dirty="0" err="1"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 (스트레스 상황임에도 녹음이 되지 않는 경우)</a:t>
            </a:r>
            <a:r>
              <a:rPr lang="ko-KR" sz="3200" dirty="0" err="1"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 줄이는 방법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-"/>
            </a:pP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실제 스트레스 유발 상황 (폭언, 욕설)과 녹음 시작의 </a:t>
            </a:r>
            <a:r>
              <a:rPr lang="ko-KR" sz="3200" dirty="0" err="1">
                <a:latin typeface="Calibri"/>
                <a:ea typeface="Calibri"/>
                <a:cs typeface="Calibri"/>
                <a:sym typeface="Calibri"/>
              </a:rPr>
              <a:t>Delay</a:t>
            </a: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 문제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-"/>
            </a:pP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지속적인 PPG 측정 및 음성 녹음으로 인한 배터리 최적화 문제 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0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bri"/>
              <a:buChar char="-"/>
            </a:pPr>
            <a:r>
              <a:rPr lang="ko-KR" sz="3200" dirty="0" err="1">
                <a:latin typeface="Calibri"/>
                <a:ea typeface="Calibri"/>
                <a:cs typeface="Calibri"/>
                <a:sym typeface="Calibri"/>
              </a:rPr>
              <a:t>Evaluation</a:t>
            </a:r>
            <a:r>
              <a:rPr lang="ko-KR" sz="3200" dirty="0">
                <a:latin typeface="Calibri"/>
                <a:ea typeface="Calibri"/>
                <a:cs typeface="Calibri"/>
                <a:sym typeface="Calibri"/>
              </a:rPr>
              <a:t> 환경 구성이 어려움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latin typeface="Calibri"/>
                <a:ea typeface="Calibri"/>
                <a:cs typeface="Calibri"/>
                <a:sym typeface="Calibri"/>
              </a:rPr>
              <a:t>Target User &amp; Problem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7400" y="2830046"/>
            <a:ext cx="4835639" cy="68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275" y="2830050"/>
            <a:ext cx="10664614" cy="68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Solution idea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7542" y="4208516"/>
            <a:ext cx="2236356" cy="223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050" y="7961149"/>
            <a:ext cx="6317301" cy="20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50149" y="7961149"/>
            <a:ext cx="6520398" cy="202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11827079" y="8973656"/>
            <a:ext cx="45027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ko-KR" sz="3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622724" y="8943274"/>
            <a:ext cx="4162071" cy="56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dirty="0">
                <a:solidFill>
                  <a:schemeClr val="dk1"/>
                </a:solidFill>
              </a:rPr>
              <a:t>PPG 측정 및 음성 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녹음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10415474" y="5502878"/>
            <a:ext cx="6520398" cy="2020748"/>
            <a:chOff x="10134599" y="4015494"/>
            <a:chExt cx="6520398" cy="2020748"/>
          </a:xfrm>
        </p:grpSpPr>
        <p:pic>
          <p:nvPicPr>
            <p:cNvPr id="142" name="Google Shape;142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134599" y="4015494"/>
              <a:ext cx="6520398" cy="2020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5"/>
            <p:cNvSpPr txBox="1"/>
            <p:nvPr/>
          </p:nvSpPr>
          <p:spPr>
            <a:xfrm>
              <a:off x="11590649" y="4773725"/>
              <a:ext cx="4458255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sz="3000" dirty="0">
                  <a:solidFill>
                    <a:schemeClr val="dk1"/>
                  </a:solidFill>
                </a:rPr>
                <a:t>스트레스 지수가 </a:t>
              </a:r>
              <a:endParaRPr sz="3000" dirty="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sz="3000" dirty="0">
                  <a:solidFill>
                    <a:schemeClr val="dk1"/>
                  </a:solidFill>
                </a:rPr>
                <a:t>높았던 구간의 음성 청취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" name="Google Shape;144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431284" y="4694313"/>
              <a:ext cx="1066495" cy="10664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5"/>
          <p:cNvGrpSpPr/>
          <p:nvPr/>
        </p:nvGrpSpPr>
        <p:grpSpPr>
          <a:xfrm>
            <a:off x="10415278" y="2948223"/>
            <a:ext cx="6520086" cy="2421964"/>
            <a:chOff x="3962400" y="4047378"/>
            <a:chExt cx="6317301" cy="2421964"/>
          </a:xfrm>
        </p:grpSpPr>
        <p:sp>
          <p:nvSpPr>
            <p:cNvPr id="146" name="Google Shape;146;p5"/>
            <p:cNvSpPr txBox="1"/>
            <p:nvPr/>
          </p:nvSpPr>
          <p:spPr>
            <a:xfrm>
              <a:off x="6933078" y="6100010"/>
              <a:ext cx="3124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※</a:t>
              </a:r>
              <a:r>
                <a:rPr lang="ko-KR" sz="1800" b="0" i="0" u="none" strike="noStrike" cap="none">
                  <a:solidFill>
                    <a:srgbClr val="8AB4F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HRV(Heart Rate Variability)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7" name="Google Shape;147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62400" y="4047378"/>
              <a:ext cx="6317301" cy="2020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5"/>
            <p:cNvSpPr txBox="1"/>
            <p:nvPr/>
          </p:nvSpPr>
          <p:spPr>
            <a:xfrm>
              <a:off x="5097417" y="4793413"/>
              <a:ext cx="4764196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심장박동 </a:t>
              </a:r>
              <a:r>
                <a:rPr lang="ko-KR" sz="3000" dirty="0">
                  <a:solidFill>
                    <a:schemeClr val="dk1"/>
                  </a:solidFill>
                </a:rPr>
                <a:t>→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스트레스 지수</a:t>
              </a:r>
              <a:endParaRPr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ko-KR" sz="30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main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0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Index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: HRV)</a:t>
              </a:r>
              <a:endParaRPr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p5" descr="화살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296516" y="4946946"/>
              <a:ext cx="751269" cy="7512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2343" y="8771657"/>
            <a:ext cx="897245" cy="89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53786" y="8814409"/>
            <a:ext cx="857608" cy="857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1901070" y="6721141"/>
            <a:ext cx="192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Wear OS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32624" y="4349245"/>
            <a:ext cx="2020748" cy="202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6894848" y="6721138"/>
            <a:ext cx="24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 OS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08222" y="4895545"/>
            <a:ext cx="862298" cy="86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&amp; Demo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7381641" y="3383807"/>
            <a:ext cx="9120956" cy="61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ko-KR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ko-KR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업무 시작 시점에 기록 시작</a:t>
            </a:r>
            <a:br>
              <a:rPr lang="ko-KR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Watch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대면 업무 처리 간 음성 및 PPG 기록</a:t>
            </a:r>
            <a:br>
              <a:rPr lang="ko-KR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sz="2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r>
              <a:rPr lang="ko-KR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5분 간격으로 데이터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전송받아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스트레스 지수 산출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DB에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녹음 파일 및 스트레스 데이터 저장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업무 종료 시점에 기록 종료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Sync된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녹음 및 스트레스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파일 확인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alt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r>
              <a:rPr lang="ko-KR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필요시 폭언, 욕설이 들어간 부분을 증거로 활용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6E7E0C39-8943-754F-99F0-2E3BD5168F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75462" y="2722566"/>
            <a:ext cx="3593967" cy="7403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cb7cb0430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cb7cb0430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cb7cb0430a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cb7cb0430a_0_12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Strategy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cb7cb0430a_0_12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cb7cb0430a_0_12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cb7cb0430a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275" y="3139827"/>
            <a:ext cx="73533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cb7cb0430a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77900" y="3149352"/>
            <a:ext cx="73533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cb7cb0430a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800" y="4968620"/>
            <a:ext cx="73342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cb7cb0430a_0_12"/>
          <p:cNvSpPr txBox="1"/>
          <p:nvPr/>
        </p:nvSpPr>
        <p:spPr>
          <a:xfrm>
            <a:off x="339650" y="5873500"/>
            <a:ext cx="903825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1. </a:t>
            </a:r>
            <a:r>
              <a:rPr lang="ko-KR" sz="2200" dirty="0">
                <a:solidFill>
                  <a:schemeClr val="dk1"/>
                </a:solidFill>
              </a:rPr>
              <a:t>버튼을 통해 </a:t>
            </a:r>
            <a:r>
              <a:rPr lang="ko-KR" sz="2200" dirty="0" err="1">
                <a:solidFill>
                  <a:schemeClr val="dk1"/>
                </a:solidFill>
              </a:rPr>
              <a:t>Application을</a:t>
            </a:r>
            <a:r>
              <a:rPr lang="ko-KR" sz="2200" dirty="0">
                <a:solidFill>
                  <a:schemeClr val="dk1"/>
                </a:solidFill>
              </a:rPr>
              <a:t> 실행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2. </a:t>
            </a:r>
            <a:r>
              <a:rPr lang="ko-KR" sz="2200" dirty="0" err="1">
                <a:solidFill>
                  <a:schemeClr val="dk1"/>
                </a:solidFill>
              </a:rPr>
              <a:t>워치를</a:t>
            </a:r>
            <a:r>
              <a:rPr lang="ko-KR" sz="2200" dirty="0">
                <a:solidFill>
                  <a:schemeClr val="dk1"/>
                </a:solidFill>
              </a:rPr>
              <a:t> 착용하고 스트레스지수가 매분 잘 측정되는지 확인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3. </a:t>
            </a:r>
            <a:r>
              <a:rPr lang="ko-KR" sz="2200" dirty="0">
                <a:solidFill>
                  <a:schemeClr val="dk1"/>
                </a:solidFill>
              </a:rPr>
              <a:t>스트레스 지수와 함께 같은 시간대의 녹음 파일이 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dk1"/>
                </a:solidFill>
              </a:rPr>
              <a:t>    스마트폰으로 </a:t>
            </a:r>
            <a:r>
              <a:rPr lang="ko-KR" sz="2200" dirty="0" err="1">
                <a:solidFill>
                  <a:schemeClr val="dk1"/>
                </a:solidFill>
              </a:rPr>
              <a:t>전송이되는지</a:t>
            </a:r>
            <a:r>
              <a:rPr lang="ko-KR" sz="2200" dirty="0">
                <a:solidFill>
                  <a:schemeClr val="dk1"/>
                </a:solidFill>
              </a:rPr>
              <a:t> 확인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4. </a:t>
            </a:r>
            <a:r>
              <a:rPr lang="ko-KR" sz="2200" dirty="0">
                <a:solidFill>
                  <a:schemeClr val="dk1"/>
                </a:solidFill>
              </a:rPr>
              <a:t>그래프 상에 </a:t>
            </a:r>
            <a:r>
              <a:rPr lang="ko-KR" sz="2200" dirty="0" err="1">
                <a:solidFill>
                  <a:schemeClr val="dk1"/>
                </a:solidFill>
              </a:rPr>
              <a:t>stress-record</a:t>
            </a:r>
            <a:r>
              <a:rPr lang="ko-KR" sz="2200" dirty="0">
                <a:solidFill>
                  <a:schemeClr val="dk1"/>
                </a:solidFill>
              </a:rPr>
              <a:t> </a:t>
            </a:r>
            <a:r>
              <a:rPr lang="ko-KR" sz="2200" dirty="0" err="1">
                <a:solidFill>
                  <a:schemeClr val="dk1"/>
                </a:solidFill>
              </a:rPr>
              <a:t>value가</a:t>
            </a:r>
            <a:r>
              <a:rPr lang="ko-KR" sz="2200" dirty="0">
                <a:solidFill>
                  <a:schemeClr val="dk1"/>
                </a:solidFill>
              </a:rPr>
              <a:t> </a:t>
            </a:r>
            <a:r>
              <a:rPr lang="ko-KR" sz="2200" dirty="0" err="1">
                <a:solidFill>
                  <a:schemeClr val="dk1"/>
                </a:solidFill>
              </a:rPr>
              <a:t>visualization이</a:t>
            </a:r>
            <a:r>
              <a:rPr lang="ko-KR" sz="2200" dirty="0">
                <a:solidFill>
                  <a:schemeClr val="dk1"/>
                </a:solidFill>
              </a:rPr>
              <a:t> 되는 것을 확인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85" name="Google Shape;185;gcb7cb0430a_0_12"/>
          <p:cNvSpPr txBox="1"/>
          <p:nvPr/>
        </p:nvSpPr>
        <p:spPr>
          <a:xfrm>
            <a:off x="9387424" y="5873500"/>
            <a:ext cx="8900575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피실험자의 스트레스 지수를 낮추기 위해 </a:t>
            </a:r>
            <a:r>
              <a:rPr lang="ko-KR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명상시간을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20분간 가진다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4명의 팀원이 각각 상담사역할을 한 것 </a:t>
            </a:r>
            <a:r>
              <a:rPr lang="ko-KR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처럼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실제로 욕설 및 폭언이 담긴 음성파일을 청취한다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200" dirty="0">
                <a:solidFill>
                  <a:schemeClr val="dk1"/>
                </a:solidFill>
              </a:rPr>
              <a:t>명상을 </a:t>
            </a:r>
            <a:r>
              <a:rPr lang="ko-KR" sz="2200" dirty="0" err="1">
                <a:solidFill>
                  <a:schemeClr val="dk1"/>
                </a:solidFill>
              </a:rPr>
              <a:t>했을때와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비교하여 스트레스 지수가 </a:t>
            </a:r>
            <a:r>
              <a:rPr lang="ko-KR" sz="2200" dirty="0" err="1">
                <a:solidFill>
                  <a:schemeClr val="dk1"/>
                </a:solidFill>
              </a:rPr>
              <a:t>높아졌는지를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ko-KR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200" dirty="0">
                <a:solidFill>
                  <a:schemeClr val="dk1"/>
                </a:solidFill>
              </a:rPr>
              <a:t>정보를 이용하여 분석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186" name="Google Shape;186;gcb7cb0430a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7425" y="4930527"/>
            <a:ext cx="73342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00a192a979_0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00a192a979_0_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00a192a979_0_1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00a192a979_0_114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Result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00a192a979_0_114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00a192a979_0_114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100a192a979_0_114"/>
          <p:cNvPicPr preferRelativeResize="0"/>
          <p:nvPr/>
        </p:nvPicPr>
        <p:blipFill rotWithShape="1">
          <a:blip r:embed="rId6">
            <a:alphaModFix/>
          </a:blip>
          <a:srcRect t="14656" b="32698"/>
          <a:stretch/>
        </p:blipFill>
        <p:spPr>
          <a:xfrm>
            <a:off x="820200" y="3260984"/>
            <a:ext cx="5003175" cy="570825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9" name="Google Shape;199;g100a192a979_0_114"/>
          <p:cNvPicPr preferRelativeResize="0"/>
          <p:nvPr/>
        </p:nvPicPr>
        <p:blipFill rotWithShape="1">
          <a:blip r:embed="rId7">
            <a:alphaModFix/>
          </a:blip>
          <a:srcRect t="11817" b="32700"/>
          <a:stretch/>
        </p:blipFill>
        <p:spPr>
          <a:xfrm>
            <a:off x="6642413" y="3261314"/>
            <a:ext cx="5003174" cy="57075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0" name="Google Shape;200;g100a192a979_0_114"/>
          <p:cNvPicPr preferRelativeResize="0"/>
          <p:nvPr/>
        </p:nvPicPr>
        <p:blipFill rotWithShape="1">
          <a:blip r:embed="rId8">
            <a:alphaModFix/>
          </a:blip>
          <a:srcRect t="11814" b="35537"/>
          <a:stretch/>
        </p:blipFill>
        <p:spPr>
          <a:xfrm>
            <a:off x="12464625" y="3262788"/>
            <a:ext cx="5003176" cy="5704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" name="Google Shape;201;g100a192a979_0_114"/>
          <p:cNvSpPr txBox="1"/>
          <p:nvPr/>
        </p:nvSpPr>
        <p:spPr>
          <a:xfrm>
            <a:off x="2615138" y="9201250"/>
            <a:ext cx="14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표재우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00a192a979_0_114"/>
          <p:cNvSpPr txBox="1"/>
          <p:nvPr/>
        </p:nvSpPr>
        <p:spPr>
          <a:xfrm>
            <a:off x="8437338" y="9201250"/>
            <a:ext cx="14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정재윤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00a192a979_0_114"/>
          <p:cNvSpPr txBox="1"/>
          <p:nvPr/>
        </p:nvSpPr>
        <p:spPr>
          <a:xfrm>
            <a:off x="14259563" y="9201250"/>
            <a:ext cx="14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박지상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/>
              <a:t>06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1242" y="3537591"/>
            <a:ext cx="2236356" cy="223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54249" y="3659420"/>
            <a:ext cx="2020748" cy="20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99410" y="4224620"/>
            <a:ext cx="862298" cy="8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 txBox="1"/>
          <p:nvPr/>
        </p:nvSpPr>
        <p:spPr>
          <a:xfrm>
            <a:off x="583075" y="6059575"/>
            <a:ext cx="36927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Recording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Sensors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Raw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SPO2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SDNN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HD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Static</a:t>
            </a:r>
            <a:endParaRPr/>
          </a:p>
        </p:txBody>
      </p:sp>
      <p:sp>
        <p:nvSpPr>
          <p:cNvPr id="219" name="Google Shape;219;p13"/>
          <p:cNvSpPr txBox="1"/>
          <p:nvPr/>
        </p:nvSpPr>
        <p:spPr>
          <a:xfrm>
            <a:off x="6338400" y="6087625"/>
            <a:ext cx="412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Sensing Control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Time - AlarmManager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Space - GPS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Input - Voice Input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4786100" y="3552150"/>
            <a:ext cx="268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latin typeface="Calibri"/>
                <a:ea typeface="Calibri"/>
                <a:cs typeface="Calibri"/>
                <a:sym typeface="Calibri"/>
              </a:rPr>
              <a:t>5분 단위 전송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6338400" y="8123050"/>
            <a:ext cx="412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Feature Extraction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LF, HF, LF_HF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HR, TP, VLF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RMSSD, pNN50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11287175" y="6087625"/>
            <a:ext cx="6271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Stress Index Calculation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M/L Model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Pre-Trained with Dataset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Outputs 3 stage &amp; calculate by ratio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11287175" y="8123050"/>
            <a:ext cx="601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Visualization &amp; Management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Stress &amp; Audio Visualization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Labelling &amp; Leaving a text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Export &amp; Sharing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Challenges &amp; Solutions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7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00a192a979_0_0"/>
          <p:cNvSpPr txBox="1"/>
          <p:nvPr/>
        </p:nvSpPr>
        <p:spPr>
          <a:xfrm>
            <a:off x="1661772" y="3848100"/>
            <a:ext cx="156717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Wear OS(기록/전송), Android OS(공유/DB관리) 모두 개발, Wear OS 개발경험 無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심장박동&amp;스트레스 지표에 대한 접근 권한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“스트레스 상황”과 “녹음해야 하는 상황”이 항상 일치하지는 않음.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HRV(심장 박동 변화) to Stress 알고리즘 구현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100a192a979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0212" y="5289680"/>
            <a:ext cx="491121" cy="49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00a192a979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0202" y="6650752"/>
            <a:ext cx="491121" cy="49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00a192a979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0202" y="8011825"/>
            <a:ext cx="491121" cy="49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00a192a979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0212" y="3928600"/>
            <a:ext cx="491121" cy="491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1119</Words>
  <Application>Microsoft Macintosh PowerPoint</Application>
  <PresentationFormat>사용자 지정</PresentationFormat>
  <Paragraphs>235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Malgun Gothic</vt:lpstr>
      <vt:lpstr>Meiryo</vt:lpstr>
      <vt:lpstr>Arial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박지상</cp:lastModifiedBy>
  <cp:revision>5</cp:revision>
  <dcterms:created xsi:type="dcterms:W3CDTF">2021-09-26T15:36:01Z</dcterms:created>
  <dcterms:modified xsi:type="dcterms:W3CDTF">2021-11-08T12:06:19Z</dcterms:modified>
</cp:coreProperties>
</file>